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85" r:id="rId3"/>
    <p:sldId id="259" r:id="rId4"/>
    <p:sldId id="294" r:id="rId5"/>
    <p:sldId id="297" r:id="rId6"/>
    <p:sldId id="296" r:id="rId7"/>
    <p:sldId id="287" r:id="rId8"/>
    <p:sldId id="28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2"/>
    <p:restoredTop sz="83206"/>
  </p:normalViewPr>
  <p:slideViewPr>
    <p:cSldViewPr snapToGrid="0">
      <p:cViewPr varScale="1">
        <p:scale>
          <a:sx n="93" d="100"/>
          <a:sy n="93" d="100"/>
        </p:scale>
        <p:origin x="1224" y="20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5ED7BB-3B16-7347-A5B7-9464FA88DE3F}" type="datetimeFigureOut">
              <a:rPr lang="en-US" smtClean="0"/>
              <a:t>11/8/23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09070F-7BFA-8648-8B29-384CF72C02A7}" type="slidenum">
              <a:rPr lang="en-US" smtClean="0"/>
              <a:t>‹#›</a:t>
            </a:fld>
            <a:endParaRPr lang="en-US"/>
          </a:p>
        </p:txBody>
      </p:sp>
    </p:spTree>
    <p:extLst>
      <p:ext uri="{BB962C8B-B14F-4D97-AF65-F5344CB8AC3E}">
        <p14:creationId xmlns:p14="http://schemas.microsoft.com/office/powerpoint/2010/main" val="1697824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800" dirty="0">
                <a:effectLst/>
                <a:latin typeface="Times New Roman" panose="02020603050405020304" pitchFamily="18" charset="0"/>
                <a:ea typeface="DengXian" panose="02010600030101010101" pitchFamily="2" charset="-122"/>
              </a:rPr>
              <a:t>The primary questions asked under this project is that: how could we deal with eco-trade policies under the multilateral trading system? </a:t>
            </a:r>
          </a:p>
          <a:p>
            <a:endParaRPr lang="en-NZ" sz="1800" dirty="0">
              <a:effectLst/>
              <a:latin typeface="Times New Roman" panose="02020603050405020304" pitchFamily="18" charset="0"/>
              <a:ea typeface="DengXian" panose="02010600030101010101" pitchFamily="2" charset="-122"/>
            </a:endParaRPr>
          </a:p>
          <a:p>
            <a:r>
              <a:rPr lang="en-NZ" sz="1800" dirty="0">
                <a:effectLst/>
                <a:latin typeface="Times New Roman" panose="02020603050405020304" pitchFamily="18" charset="0"/>
                <a:ea typeface="DengXian" panose="02010600030101010101" pitchFamily="2" charset="-122"/>
              </a:rPr>
              <a:t>The deeper or background question here is: how could, or should, we define the relationship between trade liberalisation and environment/climate protection.</a:t>
            </a:r>
          </a:p>
          <a:p>
            <a:endParaRPr lang="en-NZ" sz="1800" dirty="0">
              <a:effectLst/>
              <a:latin typeface="Times New Roman" panose="02020603050405020304" pitchFamily="18" charset="0"/>
              <a:ea typeface="DengXian" panose="02010600030101010101" pitchFamily="2" charset="-122"/>
            </a:endParaRPr>
          </a:p>
          <a:p>
            <a:endParaRPr lang="en-NZ" sz="1800" dirty="0">
              <a:effectLst/>
              <a:latin typeface="Times New Roman" panose="02020603050405020304" pitchFamily="18" charset="0"/>
              <a:ea typeface="DengXian" panose="02010600030101010101" pitchFamily="2" charset="-122"/>
            </a:endParaRPr>
          </a:p>
        </p:txBody>
      </p:sp>
      <p:sp>
        <p:nvSpPr>
          <p:cNvPr id="4" name="Slide Number Placeholder 3"/>
          <p:cNvSpPr>
            <a:spLocks noGrp="1"/>
          </p:cNvSpPr>
          <p:nvPr>
            <p:ph type="sldNum" sz="quarter" idx="5"/>
          </p:nvPr>
        </p:nvSpPr>
        <p:spPr/>
        <p:txBody>
          <a:bodyPr/>
          <a:lstStyle/>
          <a:p>
            <a:fld id="{CB09070F-7BFA-8648-8B29-384CF72C02A7}" type="slidenum">
              <a:rPr lang="en-US" smtClean="0"/>
              <a:t>1</a:t>
            </a:fld>
            <a:endParaRPr lang="en-US"/>
          </a:p>
        </p:txBody>
      </p:sp>
    </p:spTree>
    <p:extLst>
      <p:ext uri="{BB962C8B-B14F-4D97-AF65-F5344CB8AC3E}">
        <p14:creationId xmlns:p14="http://schemas.microsoft.com/office/powerpoint/2010/main" val="2036995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What we missed here? 1. we missed substantive eco-trade policies enforced at the WTO, or multilateral eco-trade policy; 2. missing clear identification regarding the nature of the measures. </a:t>
            </a:r>
          </a:p>
          <a:p>
            <a:pPr marL="228600" indent="-228600">
              <a:buAutoNum type="arabicPeriod"/>
            </a:pPr>
            <a:r>
              <a:rPr lang="en-US" dirty="0"/>
              <a:t>There are several possibilities: genuinely green measures; they are trade restrictions that protect/favor domestic industries; mixture of the both. </a:t>
            </a:r>
          </a:p>
          <a:p>
            <a:pPr marL="228600" indent="-228600">
              <a:buAutoNum type="arabicPeriod"/>
            </a:pPr>
            <a:r>
              <a:rPr lang="en-US" dirty="0"/>
              <a:t>WTO would be the platform for both missing points here: 1. to negotiate and introduce multilateral disciplines regarding states’ rights and obligation; 2. to clarify and establish an approach or protocol to deal with such domestic and reginal eco-trade policies.</a:t>
            </a:r>
          </a:p>
        </p:txBody>
      </p:sp>
      <p:sp>
        <p:nvSpPr>
          <p:cNvPr id="4" name="Slide Number Placeholder 3"/>
          <p:cNvSpPr>
            <a:spLocks noGrp="1"/>
          </p:cNvSpPr>
          <p:nvPr>
            <p:ph type="sldNum" sz="quarter" idx="5"/>
          </p:nvPr>
        </p:nvSpPr>
        <p:spPr/>
        <p:txBody>
          <a:bodyPr/>
          <a:lstStyle/>
          <a:p>
            <a:fld id="{CB09070F-7BFA-8648-8B29-384CF72C02A7}" type="slidenum">
              <a:rPr lang="en-US" smtClean="0"/>
              <a:t>2</a:t>
            </a:fld>
            <a:endParaRPr lang="en-US"/>
          </a:p>
        </p:txBody>
      </p:sp>
    </p:spTree>
    <p:extLst>
      <p:ext uri="{BB962C8B-B14F-4D97-AF65-F5344CB8AC3E}">
        <p14:creationId xmlns:p14="http://schemas.microsoft.com/office/powerpoint/2010/main" val="2228170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multilateral progress of making new rules at the WTO does not look promising (although remaining the BEST option)</a:t>
            </a:r>
          </a:p>
          <a:p>
            <a:endParaRPr lang="en-US" dirty="0"/>
          </a:p>
        </p:txBody>
      </p:sp>
      <p:sp>
        <p:nvSpPr>
          <p:cNvPr id="4" name="Slide Number Placeholder 3"/>
          <p:cNvSpPr>
            <a:spLocks noGrp="1"/>
          </p:cNvSpPr>
          <p:nvPr>
            <p:ph type="sldNum" sz="quarter" idx="5"/>
          </p:nvPr>
        </p:nvSpPr>
        <p:spPr/>
        <p:txBody>
          <a:bodyPr/>
          <a:lstStyle/>
          <a:p>
            <a:fld id="{CB09070F-7BFA-8648-8B29-384CF72C02A7}" type="slidenum">
              <a:rPr lang="en-US" smtClean="0"/>
              <a:t>3</a:t>
            </a:fld>
            <a:endParaRPr lang="en-US"/>
          </a:p>
        </p:txBody>
      </p:sp>
    </p:spTree>
    <p:extLst>
      <p:ext uri="{BB962C8B-B14F-4D97-AF65-F5344CB8AC3E}">
        <p14:creationId xmlns:p14="http://schemas.microsoft.com/office/powerpoint/2010/main" val="87381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spaghetti ball situation.</a:t>
            </a:r>
          </a:p>
          <a:p>
            <a:pPr marL="228600" indent="-228600">
              <a:buAutoNum type="arabicPeriod"/>
            </a:pPr>
            <a:r>
              <a:rPr lang="en-US" dirty="0"/>
              <a:t>One concern is the overlook of the interests of small developing and least developed countries.</a:t>
            </a:r>
          </a:p>
        </p:txBody>
      </p:sp>
      <p:sp>
        <p:nvSpPr>
          <p:cNvPr id="4" name="Slide Number Placeholder 3"/>
          <p:cNvSpPr>
            <a:spLocks noGrp="1"/>
          </p:cNvSpPr>
          <p:nvPr>
            <p:ph type="sldNum" sz="quarter" idx="5"/>
          </p:nvPr>
        </p:nvSpPr>
        <p:spPr/>
        <p:txBody>
          <a:bodyPr/>
          <a:lstStyle/>
          <a:p>
            <a:fld id="{CB09070F-7BFA-8648-8B29-384CF72C02A7}" type="slidenum">
              <a:rPr lang="en-US" smtClean="0"/>
              <a:t>4</a:t>
            </a:fld>
            <a:endParaRPr lang="en-US"/>
          </a:p>
        </p:txBody>
      </p:sp>
    </p:spTree>
    <p:extLst>
      <p:ext uri="{BB962C8B-B14F-4D97-AF65-F5344CB8AC3E}">
        <p14:creationId xmlns:p14="http://schemas.microsoft.com/office/powerpoint/2010/main" val="2893333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NZ" dirty="0">
                <a:effectLst/>
              </a:rPr>
              <a:t>Widely used in public international law, in international agreements and treaties. Basically, general aim is to save some regulatory space for the national states as an exception to their international commitments.</a:t>
            </a:r>
          </a:p>
          <a:p>
            <a:pPr marL="228600" indent="-228600">
              <a:buAutoNum type="arabicPeriod"/>
            </a:pPr>
            <a:r>
              <a:rPr lang="en-NZ" dirty="0">
                <a:effectLst/>
              </a:rPr>
              <a:t>Trade liberalisation remains the core value with limited space allows for environment and climate protection. </a:t>
            </a:r>
          </a:p>
          <a:p>
            <a:pPr marL="228600" indent="-228600">
              <a:buAutoNum type="arabicPeriod"/>
            </a:pPr>
            <a:r>
              <a:rPr lang="en-NZ" sz="1200" dirty="0">
                <a:effectLst/>
                <a:latin typeface="Times New Roman" panose="02020603050405020304" pitchFamily="18" charset="0"/>
                <a:ea typeface="DengXian" panose="02010600030101010101" pitchFamily="2" charset="-122"/>
                <a:cs typeface="Times New Roman" panose="02020603050405020304" pitchFamily="18" charset="0"/>
              </a:rPr>
              <a:t>The default yet fundamental logic would be, in order to improve their environment and climate conditions, countries and governments ought to break their multilateral trade commitments and then fit their policy choices within the conditions as required for exempted exceptions. </a:t>
            </a:r>
            <a:endParaRPr lang="en-NZ" sz="1200" dirty="0">
              <a:effectLst/>
              <a:latin typeface="Calibri" panose="020F0502020204030204" pitchFamily="34" charset="0"/>
              <a:ea typeface="DengXian" panose="02010600030101010101" pitchFamily="2" charset="-122"/>
              <a:cs typeface="Times New Roman" panose="02020603050405020304" pitchFamily="18" charset="0"/>
            </a:endParaRPr>
          </a:p>
          <a:p>
            <a:pPr marL="228600" indent="-228600">
              <a:buAutoNum type="arabicPeriod"/>
            </a:pPr>
            <a:r>
              <a:rPr lang="en-US" dirty="0"/>
              <a:t>Very complicated legal test under WTO exception clause. Although very very often used, success rate is close to ZERO.</a:t>
            </a:r>
          </a:p>
          <a:p>
            <a:pPr marL="228600" indent="-228600">
              <a:buAutoNum type="arabicPeriod"/>
            </a:pPr>
            <a:r>
              <a:rPr lang="en-NZ" sz="1200" dirty="0">
                <a:effectLst/>
                <a:latin typeface="Times New Roman" panose="02020603050405020304" pitchFamily="18" charset="0"/>
                <a:ea typeface="DengXian" panose="02010600030101010101" pitchFamily="2" charset="-122"/>
              </a:rPr>
              <a:t>the very reason for turning to Article XX GATT is that the defendant was fouled for violating their WTO obligation and thus left with no other choice but searching for shields under the exception clause. Even if such violation could be ultimately justified as an exception, the naming and shaming, as well as the existing violation of their multilateral commitments in trade liberalisation, remains.</a:t>
            </a:r>
            <a:endParaRPr lang="en-US" dirty="0"/>
          </a:p>
          <a:p>
            <a:endParaRPr lang="en-US" dirty="0"/>
          </a:p>
        </p:txBody>
      </p:sp>
      <p:sp>
        <p:nvSpPr>
          <p:cNvPr id="4" name="Slide Number Placeholder 3"/>
          <p:cNvSpPr>
            <a:spLocks noGrp="1"/>
          </p:cNvSpPr>
          <p:nvPr>
            <p:ph type="sldNum" sz="quarter" idx="5"/>
          </p:nvPr>
        </p:nvSpPr>
        <p:spPr/>
        <p:txBody>
          <a:bodyPr/>
          <a:lstStyle/>
          <a:p>
            <a:fld id="{CB09070F-7BFA-8648-8B29-384CF72C02A7}" type="slidenum">
              <a:rPr lang="en-US" smtClean="0"/>
              <a:t>5</a:t>
            </a:fld>
            <a:endParaRPr lang="en-US"/>
          </a:p>
        </p:txBody>
      </p:sp>
    </p:spTree>
    <p:extLst>
      <p:ext uri="{BB962C8B-B14F-4D97-AF65-F5344CB8AC3E}">
        <p14:creationId xmlns:p14="http://schemas.microsoft.com/office/powerpoint/2010/main" val="1158910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B09070F-7BFA-8648-8B29-384CF72C02A7}" type="slidenum">
              <a:rPr lang="en-US" smtClean="0"/>
              <a:t>6</a:t>
            </a:fld>
            <a:endParaRPr lang="en-US"/>
          </a:p>
        </p:txBody>
      </p:sp>
    </p:spTree>
    <p:extLst>
      <p:ext uri="{BB962C8B-B14F-4D97-AF65-F5344CB8AC3E}">
        <p14:creationId xmlns:p14="http://schemas.microsoft.com/office/powerpoint/2010/main" val="9886607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GB"/>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11/8/23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GB"/>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GB"/>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11/8/23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11/8/23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11/8/23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11/8/23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11/8/23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11/8/23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GB"/>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11/8/23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11/8/23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B71F9-E2AC-FC76-DEB5-316FBA31D051}"/>
              </a:ext>
            </a:extLst>
          </p:cNvPr>
          <p:cNvSpPr>
            <a:spLocks noGrp="1"/>
          </p:cNvSpPr>
          <p:nvPr>
            <p:ph type="ctrTitle"/>
          </p:nvPr>
        </p:nvSpPr>
        <p:spPr/>
        <p:txBody>
          <a:bodyPr/>
          <a:lstStyle/>
          <a:p>
            <a:r>
              <a:rPr lang="en-US" dirty="0"/>
              <a:t>Turning over a New Leaf of International Trade: </a:t>
            </a:r>
            <a:br>
              <a:rPr lang="en-US" dirty="0"/>
            </a:br>
            <a:r>
              <a:rPr lang="en-US" dirty="0"/>
              <a:t>Eco-trade Policies at the WTO</a:t>
            </a:r>
            <a:br>
              <a:rPr lang="en-US" dirty="0"/>
            </a:br>
            <a:endParaRPr lang="en-US" dirty="0"/>
          </a:p>
        </p:txBody>
      </p:sp>
      <p:sp>
        <p:nvSpPr>
          <p:cNvPr id="3" name="Subtitle 2">
            <a:extLst>
              <a:ext uri="{FF2B5EF4-FFF2-40B4-BE49-F238E27FC236}">
                <a16:creationId xmlns:a16="http://schemas.microsoft.com/office/drawing/2014/main" id="{3D70A003-6A98-753E-8452-D6B4B711A6F6}"/>
              </a:ext>
            </a:extLst>
          </p:cNvPr>
          <p:cNvSpPr>
            <a:spLocks noGrp="1"/>
          </p:cNvSpPr>
          <p:nvPr>
            <p:ph type="subTitle" idx="1"/>
          </p:nvPr>
        </p:nvSpPr>
        <p:spPr/>
        <p:txBody>
          <a:bodyPr>
            <a:normAutofit fontScale="77500" lnSpcReduction="20000"/>
          </a:bodyPr>
          <a:lstStyle/>
          <a:p>
            <a:r>
              <a:rPr lang="en-US" dirty="0"/>
              <a:t>Michelle Zang</a:t>
            </a:r>
          </a:p>
          <a:p>
            <a:r>
              <a:rPr lang="en-US" dirty="0"/>
              <a:t>Faculty of law</a:t>
            </a:r>
          </a:p>
          <a:p>
            <a:r>
              <a:rPr lang="en-US" dirty="0"/>
              <a:t>Victoria university of Wellington</a:t>
            </a:r>
          </a:p>
        </p:txBody>
      </p:sp>
    </p:spTree>
    <p:extLst>
      <p:ext uri="{BB962C8B-B14F-4D97-AF65-F5344CB8AC3E}">
        <p14:creationId xmlns:p14="http://schemas.microsoft.com/office/powerpoint/2010/main" val="3158249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D710D-B610-DCA4-4DFC-B1E1E55825B8}"/>
              </a:ext>
            </a:extLst>
          </p:cNvPr>
          <p:cNvSpPr>
            <a:spLocks noGrp="1"/>
          </p:cNvSpPr>
          <p:nvPr>
            <p:ph type="title"/>
          </p:nvPr>
        </p:nvSpPr>
        <p:spPr/>
        <p:txBody>
          <a:bodyPr/>
          <a:lstStyle/>
          <a:p>
            <a:r>
              <a:rPr lang="en-US" dirty="0"/>
              <a:t>Concept: eco-trade policies</a:t>
            </a:r>
          </a:p>
        </p:txBody>
      </p:sp>
      <p:sp>
        <p:nvSpPr>
          <p:cNvPr id="3" name="Content Placeholder 2">
            <a:extLst>
              <a:ext uri="{FF2B5EF4-FFF2-40B4-BE49-F238E27FC236}">
                <a16:creationId xmlns:a16="http://schemas.microsoft.com/office/drawing/2014/main" id="{5F30A5EF-5DDD-6ACC-89CA-F06D3218F310}"/>
              </a:ext>
            </a:extLst>
          </p:cNvPr>
          <p:cNvSpPr>
            <a:spLocks noGrp="1"/>
          </p:cNvSpPr>
          <p:nvPr>
            <p:ph idx="1"/>
          </p:nvPr>
        </p:nvSpPr>
        <p:spPr>
          <a:xfrm>
            <a:off x="176645" y="2327564"/>
            <a:ext cx="11824855" cy="4353791"/>
          </a:xfrm>
        </p:spPr>
        <p:txBody>
          <a:bodyPr>
            <a:normAutofit/>
          </a:bodyPr>
          <a:lstStyle/>
          <a:p>
            <a:endParaRPr lang="en-US" dirty="0"/>
          </a:p>
          <a:p>
            <a:r>
              <a:rPr lang="en-US" dirty="0"/>
              <a:t>Eco-trade policy: the trade policies/measures that are enforced with the primary aim of climate improvement</a:t>
            </a:r>
          </a:p>
          <a:p>
            <a:pPr marL="0" indent="0">
              <a:buNone/>
            </a:pPr>
            <a:endParaRPr lang="en-US" dirty="0"/>
          </a:p>
          <a:p>
            <a:r>
              <a:rPr lang="en-US" dirty="0"/>
              <a:t>Format Examples:</a:t>
            </a:r>
          </a:p>
          <a:p>
            <a:pPr marL="0" indent="0">
              <a:buNone/>
            </a:pPr>
            <a:r>
              <a:rPr lang="en-US" dirty="0"/>
              <a:t>	Technical regulation or specifications: energy efficient/carbon consumption labelling</a:t>
            </a:r>
          </a:p>
          <a:p>
            <a:pPr marL="0" indent="0">
              <a:buNone/>
            </a:pPr>
            <a:r>
              <a:rPr lang="en-US" dirty="0"/>
              <a:t>	Grants and direct payments: subsidies for renewable energy production</a:t>
            </a:r>
          </a:p>
          <a:p>
            <a:pPr marL="0" indent="0">
              <a:buNone/>
            </a:pPr>
            <a:r>
              <a:rPr lang="en-US" dirty="0"/>
              <a:t>	Import charges: EU Carbon Border Adjustment Mechanism</a:t>
            </a:r>
          </a:p>
          <a:p>
            <a:pPr marL="0" indent="0">
              <a:buNone/>
            </a:pPr>
            <a:r>
              <a:rPr lang="en-US" dirty="0"/>
              <a:t>	Import restrictive measures: EU Renewable Energy Directive (Palm oil)</a:t>
            </a:r>
          </a:p>
          <a:p>
            <a:pPr marL="0" indent="0">
              <a:buNone/>
            </a:pPr>
            <a:endParaRPr lang="en-US" dirty="0"/>
          </a:p>
          <a:p>
            <a:r>
              <a:rPr lang="en-US" dirty="0"/>
              <a:t>Mainly enforced domestically/unilaterally ; some through free (bilateral/regional) trade agreements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52640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B67CA-1F7E-6FED-A93B-1222B0A39D37}"/>
              </a:ext>
            </a:extLst>
          </p:cNvPr>
          <p:cNvSpPr>
            <a:spLocks noGrp="1"/>
          </p:cNvSpPr>
          <p:nvPr>
            <p:ph type="title"/>
          </p:nvPr>
        </p:nvSpPr>
        <p:spPr/>
        <p:txBody>
          <a:bodyPr/>
          <a:lstStyle/>
          <a:p>
            <a:r>
              <a:rPr lang="en-US" dirty="0"/>
              <a:t>The current development at the WTO</a:t>
            </a:r>
          </a:p>
        </p:txBody>
      </p:sp>
      <p:sp>
        <p:nvSpPr>
          <p:cNvPr id="3" name="Content Placeholder 2">
            <a:extLst>
              <a:ext uri="{FF2B5EF4-FFF2-40B4-BE49-F238E27FC236}">
                <a16:creationId xmlns:a16="http://schemas.microsoft.com/office/drawing/2014/main" id="{F7840C99-0EA6-D6EB-1009-FA1A2E3DB4CB}"/>
              </a:ext>
            </a:extLst>
          </p:cNvPr>
          <p:cNvSpPr>
            <a:spLocks noGrp="1"/>
          </p:cNvSpPr>
          <p:nvPr>
            <p:ph idx="1"/>
          </p:nvPr>
        </p:nvSpPr>
        <p:spPr>
          <a:xfrm>
            <a:off x="249382" y="2541319"/>
            <a:ext cx="11942618" cy="4159284"/>
          </a:xfrm>
        </p:spPr>
        <p:txBody>
          <a:bodyPr>
            <a:normAutofit fontScale="92500" lnSpcReduction="20000"/>
          </a:bodyPr>
          <a:lstStyle/>
          <a:p>
            <a:r>
              <a:rPr lang="en-NZ" dirty="0"/>
              <a:t>Structured Discussions: Trade and Environmental Sustainability (November 2020, 74 members)</a:t>
            </a:r>
          </a:p>
          <a:p>
            <a:pPr marL="0" indent="0">
              <a:buNone/>
            </a:pPr>
            <a:endParaRPr lang="en-NZ" dirty="0"/>
          </a:p>
          <a:p>
            <a:r>
              <a:rPr lang="en-NZ" dirty="0"/>
              <a:t>Informal Dialogue: Plastics pollution and environmentally sustainable plastics trade (November 2020, 75 members)</a:t>
            </a:r>
          </a:p>
          <a:p>
            <a:pPr marL="0" indent="0">
              <a:buNone/>
            </a:pPr>
            <a:r>
              <a:rPr lang="en-NZ" dirty="0"/>
              <a:t>	to explore how the WTO could contribute to efforts to reduce plastics pollution and promote the 	transition to more environmentally sustainable trade in plastics;</a:t>
            </a:r>
          </a:p>
          <a:p>
            <a:pPr marL="0" indent="0">
              <a:buNone/>
            </a:pPr>
            <a:endParaRPr lang="en-NZ" dirty="0"/>
          </a:p>
          <a:p>
            <a:r>
              <a:rPr lang="en-NZ" dirty="0"/>
              <a:t>Initiative: The Fossil Fuel Subsidy Reform (December 2021, 47 members)</a:t>
            </a:r>
          </a:p>
          <a:p>
            <a:pPr marL="0" indent="0">
              <a:buNone/>
            </a:pPr>
            <a:r>
              <a:rPr lang="en-NZ" dirty="0"/>
              <a:t>	coordinated by New Zealand; to rationalize and phase out inefficient fossil fuel subsidies </a:t>
            </a:r>
          </a:p>
          <a:p>
            <a:pPr marL="0" indent="0">
              <a:buNone/>
            </a:pPr>
            <a:r>
              <a:rPr lang="en-NZ" dirty="0"/>
              <a:t>	</a:t>
            </a:r>
          </a:p>
          <a:p>
            <a:r>
              <a:rPr lang="en-NZ" dirty="0"/>
              <a:t>The WTO Agreement on Fisheries Subsidies (June 2022)</a:t>
            </a:r>
          </a:p>
          <a:p>
            <a:pPr marL="0" indent="0">
              <a:buNone/>
            </a:pPr>
            <a:r>
              <a:rPr lang="en-NZ" dirty="0"/>
              <a:t>	Eliminating subsidies contributing to harmful fisheries </a:t>
            </a:r>
          </a:p>
          <a:p>
            <a:pPr marL="0" indent="0">
              <a:buNone/>
            </a:pPr>
            <a:r>
              <a:rPr lang="en-NZ" dirty="0"/>
              <a:t>	the first WTO agreement to place an environmental objective at its core</a:t>
            </a:r>
          </a:p>
          <a:p>
            <a:pPr marL="0" indent="0">
              <a:buNone/>
            </a:pPr>
            <a:endParaRPr lang="en-NZ" dirty="0"/>
          </a:p>
        </p:txBody>
      </p:sp>
    </p:spTree>
    <p:extLst>
      <p:ext uri="{BB962C8B-B14F-4D97-AF65-F5344CB8AC3E}">
        <p14:creationId xmlns:p14="http://schemas.microsoft.com/office/powerpoint/2010/main" val="1511546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42B40-E261-A613-045F-AB8329D7C2A0}"/>
              </a:ext>
            </a:extLst>
          </p:cNvPr>
          <p:cNvSpPr>
            <a:spLocks noGrp="1"/>
          </p:cNvSpPr>
          <p:nvPr>
            <p:ph type="title"/>
          </p:nvPr>
        </p:nvSpPr>
        <p:spPr/>
        <p:txBody>
          <a:bodyPr/>
          <a:lstStyle/>
          <a:p>
            <a:r>
              <a:rPr lang="en-US" dirty="0"/>
              <a:t>Question 1 do we still need “multilateral intervention”?</a:t>
            </a:r>
          </a:p>
        </p:txBody>
      </p:sp>
      <p:sp>
        <p:nvSpPr>
          <p:cNvPr id="3" name="Content Placeholder 2">
            <a:extLst>
              <a:ext uri="{FF2B5EF4-FFF2-40B4-BE49-F238E27FC236}">
                <a16:creationId xmlns:a16="http://schemas.microsoft.com/office/drawing/2014/main" id="{83FCFD19-4C0F-B73E-8D96-51F53077437F}"/>
              </a:ext>
            </a:extLst>
          </p:cNvPr>
          <p:cNvSpPr>
            <a:spLocks noGrp="1"/>
          </p:cNvSpPr>
          <p:nvPr>
            <p:ph idx="1"/>
          </p:nvPr>
        </p:nvSpPr>
        <p:spPr>
          <a:xfrm>
            <a:off x="737755" y="2410691"/>
            <a:ext cx="10733809" cy="3927763"/>
          </a:xfrm>
        </p:spPr>
        <p:txBody>
          <a:bodyPr>
            <a:normAutofit/>
          </a:bodyPr>
          <a:lstStyle/>
          <a:p>
            <a:r>
              <a:rPr lang="en-US" dirty="0"/>
              <a:t>YES!</a:t>
            </a:r>
          </a:p>
          <a:p>
            <a:endParaRPr lang="en-US" dirty="0"/>
          </a:p>
          <a:p>
            <a:r>
              <a:rPr lang="en-US" dirty="0"/>
              <a:t>to maximize the effectiveness, transparency, coherence, and equality </a:t>
            </a:r>
          </a:p>
          <a:p>
            <a:endParaRPr lang="en-US" dirty="0"/>
          </a:p>
          <a:p>
            <a:r>
              <a:rPr lang="en-US" dirty="0"/>
              <a:t>To avoid free riding opportunity for protectionist measures, i.e. hidden trade restrictions</a:t>
            </a:r>
          </a:p>
          <a:p>
            <a:endParaRPr lang="en-US" dirty="0"/>
          </a:p>
          <a:p>
            <a:r>
              <a:rPr lang="en-US" i="1" dirty="0"/>
              <a:t>EU – Palm Oil </a:t>
            </a:r>
            <a:r>
              <a:rPr lang="en-US" dirty="0"/>
              <a:t>dispute pending at the WTO</a:t>
            </a:r>
          </a:p>
          <a:p>
            <a:endParaRPr lang="en-US" dirty="0">
              <a:highlight>
                <a:srgbClr val="FFFF00"/>
              </a:highlight>
            </a:endParaRPr>
          </a:p>
          <a:p>
            <a:r>
              <a:rPr lang="en-US" dirty="0"/>
              <a:t>Negotiation deadlock of Agreement on Climate Change, Trade and Sustainability (ACCTS)</a:t>
            </a:r>
          </a:p>
          <a:p>
            <a:pPr marL="0" indent="0">
              <a:buNone/>
            </a:pPr>
            <a:endParaRPr lang="en-US" dirty="0"/>
          </a:p>
        </p:txBody>
      </p:sp>
    </p:spTree>
    <p:extLst>
      <p:ext uri="{BB962C8B-B14F-4D97-AF65-F5344CB8AC3E}">
        <p14:creationId xmlns:p14="http://schemas.microsoft.com/office/powerpoint/2010/main" val="3681773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45E29-0C5C-177B-5FB9-B8D66FD2A4D1}"/>
              </a:ext>
            </a:extLst>
          </p:cNvPr>
          <p:cNvSpPr>
            <a:spLocks noGrp="1"/>
          </p:cNvSpPr>
          <p:nvPr>
            <p:ph type="title"/>
          </p:nvPr>
        </p:nvSpPr>
        <p:spPr/>
        <p:txBody>
          <a:bodyPr/>
          <a:lstStyle/>
          <a:p>
            <a:r>
              <a:rPr lang="en-US" dirty="0"/>
              <a:t>Question 2 what type of “multilateral intervention” is needed?</a:t>
            </a:r>
            <a:br>
              <a:rPr lang="en-US" dirty="0"/>
            </a:br>
            <a:endParaRPr lang="en-US" dirty="0"/>
          </a:p>
        </p:txBody>
      </p:sp>
      <p:sp>
        <p:nvSpPr>
          <p:cNvPr id="3" name="Content Placeholder 2">
            <a:extLst>
              <a:ext uri="{FF2B5EF4-FFF2-40B4-BE49-F238E27FC236}">
                <a16:creationId xmlns:a16="http://schemas.microsoft.com/office/drawing/2014/main" id="{60992802-528A-46A7-BD98-DBB32DB331EE}"/>
              </a:ext>
            </a:extLst>
          </p:cNvPr>
          <p:cNvSpPr>
            <a:spLocks noGrp="1"/>
          </p:cNvSpPr>
          <p:nvPr>
            <p:ph idx="1"/>
          </p:nvPr>
        </p:nvSpPr>
        <p:spPr>
          <a:xfrm>
            <a:off x="357809" y="2345635"/>
            <a:ext cx="11224591" cy="4161182"/>
          </a:xfrm>
        </p:spPr>
        <p:txBody>
          <a:bodyPr>
            <a:normAutofit lnSpcReduction="10000"/>
          </a:bodyPr>
          <a:lstStyle/>
          <a:p>
            <a:r>
              <a:rPr lang="en-US" dirty="0"/>
              <a:t>The current WTO setting: exception-based module </a:t>
            </a:r>
          </a:p>
          <a:p>
            <a:pPr marL="0" indent="0">
              <a:buNone/>
            </a:pPr>
            <a:r>
              <a:rPr lang="en-US" dirty="0"/>
              <a:t> 	Exceptions in public international law; </a:t>
            </a:r>
          </a:p>
          <a:p>
            <a:pPr marL="0" indent="0">
              <a:buNone/>
            </a:pPr>
            <a:r>
              <a:rPr lang="en-US" sz="1800" dirty="0"/>
              <a:t>	WTO exceptions: public moral, health, environment….</a:t>
            </a:r>
          </a:p>
          <a:p>
            <a:pPr marL="0" indent="0">
              <a:buNone/>
            </a:pPr>
            <a:endParaRPr lang="en-US" dirty="0"/>
          </a:p>
          <a:p>
            <a:r>
              <a:rPr lang="en-US" sz="1800" dirty="0"/>
              <a:t>The insufficiency of exception model </a:t>
            </a:r>
          </a:p>
          <a:p>
            <a:pPr marL="0" indent="0">
              <a:buNone/>
            </a:pPr>
            <a:r>
              <a:rPr lang="en-US" sz="1800" dirty="0"/>
              <a:t>	1. normative hierarchy between trade and environment</a:t>
            </a:r>
          </a:p>
          <a:p>
            <a:pPr marL="0" indent="0">
              <a:buNone/>
            </a:pPr>
            <a:r>
              <a:rPr lang="en-US" sz="1800" dirty="0"/>
              <a:t>	2. indication of conflicts between trade and environment</a:t>
            </a:r>
          </a:p>
          <a:p>
            <a:pPr marL="0" indent="0">
              <a:buNone/>
            </a:pPr>
            <a:r>
              <a:rPr lang="en-US" sz="1800" dirty="0"/>
              <a:t>	3. chilling effects: legal uncertainties + heave burden of proof</a:t>
            </a:r>
          </a:p>
          <a:p>
            <a:pPr marL="0" indent="0">
              <a:buNone/>
            </a:pPr>
            <a:r>
              <a:rPr lang="en-US" sz="1800" dirty="0"/>
              <a:t>	4. chilling effects: reputation cost</a:t>
            </a:r>
          </a:p>
          <a:p>
            <a:pPr marL="0" indent="0">
              <a:buNone/>
            </a:pPr>
            <a:br>
              <a:rPr lang="en-US" dirty="0"/>
            </a:br>
            <a:endParaRPr lang="en-US" dirty="0"/>
          </a:p>
        </p:txBody>
      </p:sp>
    </p:spTree>
    <p:extLst>
      <p:ext uri="{BB962C8B-B14F-4D97-AF65-F5344CB8AC3E}">
        <p14:creationId xmlns:p14="http://schemas.microsoft.com/office/powerpoint/2010/main" val="565049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19E20-E342-5A09-2BEC-13DB528F6FD4}"/>
              </a:ext>
            </a:extLst>
          </p:cNvPr>
          <p:cNvSpPr>
            <a:spLocks noGrp="1"/>
          </p:cNvSpPr>
          <p:nvPr>
            <p:ph type="title"/>
          </p:nvPr>
        </p:nvSpPr>
        <p:spPr>
          <a:xfrm>
            <a:off x="755373" y="702365"/>
            <a:ext cx="10774017" cy="1344643"/>
          </a:xfrm>
        </p:spPr>
        <p:txBody>
          <a:bodyPr/>
          <a:lstStyle/>
          <a:p>
            <a:r>
              <a:rPr lang="en-US" dirty="0"/>
              <a:t>The WTO approach towards Eco-trade policies: time for a change</a:t>
            </a:r>
          </a:p>
        </p:txBody>
      </p:sp>
      <p:sp>
        <p:nvSpPr>
          <p:cNvPr id="3" name="Content Placeholder 2">
            <a:extLst>
              <a:ext uri="{FF2B5EF4-FFF2-40B4-BE49-F238E27FC236}">
                <a16:creationId xmlns:a16="http://schemas.microsoft.com/office/drawing/2014/main" id="{28D699C4-1581-9F3F-831F-87C2D5EDBBE0}"/>
              </a:ext>
            </a:extLst>
          </p:cNvPr>
          <p:cNvSpPr>
            <a:spLocks noGrp="1"/>
          </p:cNvSpPr>
          <p:nvPr>
            <p:ph idx="1"/>
          </p:nvPr>
        </p:nvSpPr>
        <p:spPr>
          <a:xfrm>
            <a:off x="384464" y="2514600"/>
            <a:ext cx="11533909" cy="3865418"/>
          </a:xfrm>
        </p:spPr>
        <p:txBody>
          <a:bodyPr>
            <a:normAutofit fontScale="92500"/>
          </a:bodyPr>
          <a:lstStyle/>
          <a:p>
            <a:r>
              <a:rPr lang="en-US" dirty="0"/>
              <a:t>Ideal scenario/ long term solution: </a:t>
            </a:r>
            <a:r>
              <a:rPr lang="en-US" b="1" i="1" u="sng" dirty="0"/>
              <a:t>new multilateral rules at the WTO</a:t>
            </a:r>
          </a:p>
          <a:p>
            <a:pPr marL="0" indent="0">
              <a:buNone/>
            </a:pPr>
            <a:r>
              <a:rPr lang="en-US" dirty="0"/>
              <a:t>	specific focus on the environment/climate emergency;</a:t>
            </a:r>
          </a:p>
          <a:p>
            <a:pPr marL="0" indent="0">
              <a:buNone/>
            </a:pPr>
            <a:r>
              <a:rPr lang="en-US" dirty="0"/>
              <a:t>	enforceable rights and obligations on the states;</a:t>
            </a:r>
          </a:p>
          <a:p>
            <a:pPr marL="0" indent="0">
              <a:buNone/>
            </a:pPr>
            <a:r>
              <a:rPr lang="en-US" dirty="0"/>
              <a:t>	reflect the mutual supportive relationship between trade and environment/climate protection </a:t>
            </a:r>
          </a:p>
          <a:p>
            <a:pPr marL="0" indent="0">
              <a:buNone/>
            </a:pPr>
            <a:endParaRPr lang="en-US" dirty="0"/>
          </a:p>
          <a:p>
            <a:r>
              <a:rPr lang="en-US" dirty="0"/>
              <a:t>Less ideal reality</a:t>
            </a:r>
          </a:p>
          <a:p>
            <a:pPr marL="0" indent="0">
              <a:buNone/>
            </a:pPr>
            <a:r>
              <a:rPr lang="en-US" dirty="0"/>
              <a:t>	consensus-based decision-making process;</a:t>
            </a:r>
          </a:p>
          <a:p>
            <a:pPr marL="0" indent="0">
              <a:buNone/>
            </a:pPr>
            <a:r>
              <a:rPr lang="en-US" dirty="0"/>
              <a:t>	unclear outcomes of the ongoing initiatives and discussions		</a:t>
            </a:r>
          </a:p>
          <a:p>
            <a:pPr marL="0" indent="0">
              <a:buNone/>
            </a:pPr>
            <a:r>
              <a:rPr lang="en-US" dirty="0"/>
              <a:t>	</a:t>
            </a:r>
          </a:p>
          <a:p>
            <a:r>
              <a:rPr lang="en-US" dirty="0"/>
              <a:t>The need for short term solution: </a:t>
            </a:r>
            <a:r>
              <a:rPr lang="en-US" b="1" i="1" u="sng" dirty="0"/>
              <a:t>updated and environment-focused interpretation of critical WTO rules</a:t>
            </a:r>
          </a:p>
          <a:p>
            <a:pPr marL="0" indent="0">
              <a:buNone/>
            </a:pPr>
            <a:endParaRPr lang="en-US" dirty="0"/>
          </a:p>
        </p:txBody>
      </p:sp>
    </p:spTree>
    <p:extLst>
      <p:ext uri="{BB962C8B-B14F-4D97-AF65-F5344CB8AC3E}">
        <p14:creationId xmlns:p14="http://schemas.microsoft.com/office/powerpoint/2010/main" val="702819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BCD6E-B156-0DB6-28CA-49FE5C1AE63D}"/>
              </a:ext>
            </a:extLst>
          </p:cNvPr>
          <p:cNvSpPr>
            <a:spLocks noGrp="1"/>
          </p:cNvSpPr>
          <p:nvPr>
            <p:ph type="title"/>
          </p:nvPr>
        </p:nvSpPr>
        <p:spPr>
          <a:xfrm>
            <a:off x="1154954" y="973668"/>
            <a:ext cx="9776282" cy="1177250"/>
          </a:xfrm>
        </p:spPr>
        <p:txBody>
          <a:bodyPr/>
          <a:lstStyle/>
          <a:p>
            <a:r>
              <a:rPr lang="en-US" dirty="0"/>
              <a:t>Short term solution: </a:t>
            </a:r>
            <a:br>
              <a:rPr lang="en-US" dirty="0"/>
            </a:br>
            <a:r>
              <a:rPr lang="en-US" dirty="0"/>
              <a:t>updated interpretation of critical WTO rules</a:t>
            </a:r>
            <a:br>
              <a:rPr lang="en-US" b="1" i="1" u="sng" dirty="0"/>
            </a:br>
            <a:endParaRPr lang="en-US" dirty="0"/>
          </a:p>
        </p:txBody>
      </p:sp>
      <p:sp>
        <p:nvSpPr>
          <p:cNvPr id="3" name="Content Placeholder 2">
            <a:extLst>
              <a:ext uri="{FF2B5EF4-FFF2-40B4-BE49-F238E27FC236}">
                <a16:creationId xmlns:a16="http://schemas.microsoft.com/office/drawing/2014/main" id="{71ADEE8D-C20B-AA0F-CA49-C17627002BDF}"/>
              </a:ext>
            </a:extLst>
          </p:cNvPr>
          <p:cNvSpPr>
            <a:spLocks noGrp="1"/>
          </p:cNvSpPr>
          <p:nvPr>
            <p:ph idx="1"/>
          </p:nvPr>
        </p:nvSpPr>
        <p:spPr>
          <a:xfrm>
            <a:off x="265043" y="2319129"/>
            <a:ext cx="11131827" cy="4161183"/>
          </a:xfrm>
        </p:spPr>
        <p:txBody>
          <a:bodyPr>
            <a:normAutofit/>
          </a:bodyPr>
          <a:lstStyle/>
          <a:p>
            <a:r>
              <a:rPr lang="en-US" dirty="0"/>
              <a:t>Normative aim: eco-trade policy as an element of, rather than exception to, trade liberalization</a:t>
            </a:r>
          </a:p>
          <a:p>
            <a:pPr marL="0" indent="0">
              <a:buNone/>
            </a:pPr>
            <a:endParaRPr lang="en-US" dirty="0"/>
          </a:p>
          <a:p>
            <a:r>
              <a:rPr lang="en-US" dirty="0"/>
              <a:t>Step 1: avoid  WTO violation through updated, environment-focused interpretation </a:t>
            </a:r>
          </a:p>
          <a:p>
            <a:pPr marL="0" indent="0">
              <a:buNone/>
            </a:pPr>
            <a:endParaRPr lang="en-US" dirty="0"/>
          </a:p>
          <a:p>
            <a:r>
              <a:rPr lang="en-US" dirty="0"/>
              <a:t>Step 2: interpreting/ re-interpreting WTO rules to make sure eco-trade policy is a legitimate action (no need for exception)</a:t>
            </a:r>
          </a:p>
          <a:p>
            <a:pPr marL="0" indent="0">
              <a:buNone/>
            </a:pPr>
            <a:endParaRPr lang="en-US" dirty="0"/>
          </a:p>
          <a:p>
            <a:r>
              <a:rPr lang="en-US" dirty="0"/>
              <a:t>Example: principle of non-discrimination and likeness</a:t>
            </a:r>
          </a:p>
          <a:p>
            <a:pPr marL="0" indent="0">
              <a:buNone/>
            </a:pPr>
            <a:r>
              <a:rPr lang="en-US" dirty="0"/>
              <a:t>	typically, eco-trade policies impose varying treatments on products;</a:t>
            </a:r>
          </a:p>
          <a:p>
            <a:pPr marL="0" indent="0">
              <a:buNone/>
            </a:pPr>
            <a:r>
              <a:rPr lang="en-US" i="1" dirty="0"/>
              <a:t>	EU – Palm Oil</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06015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1BC46-E93A-3E98-1C7F-D074D4F80283}"/>
              </a:ext>
            </a:extLst>
          </p:cNvPr>
          <p:cNvSpPr>
            <a:spLocks noGrp="1"/>
          </p:cNvSpPr>
          <p:nvPr>
            <p:ph type="title"/>
          </p:nvPr>
        </p:nvSpPr>
        <p:spPr/>
        <p:txBody>
          <a:bodyPr/>
          <a:lstStyle/>
          <a:p>
            <a:r>
              <a:rPr lang="en-US" dirty="0"/>
              <a:t>Challenges ahead</a:t>
            </a:r>
          </a:p>
        </p:txBody>
      </p:sp>
      <p:sp>
        <p:nvSpPr>
          <p:cNvPr id="3" name="Content Placeholder 2">
            <a:extLst>
              <a:ext uri="{FF2B5EF4-FFF2-40B4-BE49-F238E27FC236}">
                <a16:creationId xmlns:a16="http://schemas.microsoft.com/office/drawing/2014/main" id="{741187F4-1BDC-BDF3-05AE-35331AF70D74}"/>
              </a:ext>
            </a:extLst>
          </p:cNvPr>
          <p:cNvSpPr>
            <a:spLocks noGrp="1"/>
          </p:cNvSpPr>
          <p:nvPr>
            <p:ph idx="1"/>
          </p:nvPr>
        </p:nvSpPr>
        <p:spPr/>
        <p:txBody>
          <a:bodyPr/>
          <a:lstStyle/>
          <a:p>
            <a:r>
              <a:rPr lang="en-US" dirty="0"/>
              <a:t>Interpretation by judiciaries vs. deadlock of the WTO dispute settlement</a:t>
            </a:r>
          </a:p>
          <a:p>
            <a:r>
              <a:rPr lang="en-US" dirty="0"/>
              <a:t>Disputes with needed factual setting</a:t>
            </a:r>
          </a:p>
          <a:p>
            <a:r>
              <a:rPr lang="en-US" dirty="0"/>
              <a:t>Dedicate boundary lines between</a:t>
            </a:r>
          </a:p>
          <a:p>
            <a:pPr marL="0" indent="0">
              <a:buNone/>
            </a:pPr>
            <a:r>
              <a:rPr lang="en-US" dirty="0"/>
              <a:t>	For eco-trade policy that is proportionately designed with solid scientific 	grounds, its compliance with WTO obligations should be warranted;</a:t>
            </a:r>
          </a:p>
          <a:p>
            <a:pPr marL="0" indent="0">
              <a:buNone/>
            </a:pPr>
            <a:endParaRPr lang="en-US" dirty="0"/>
          </a:p>
          <a:p>
            <a:pPr marL="0" indent="0">
              <a:buNone/>
            </a:pPr>
            <a:r>
              <a:rPr lang="en-US" dirty="0"/>
              <a:t>	Free riding phenomenon: to avoid </a:t>
            </a:r>
            <a:r>
              <a:rPr lang="en-NZ" dirty="0"/>
              <a:t>disguised protectionist intention and 	excessive trade restrictiveness </a:t>
            </a:r>
            <a:endParaRPr lang="en-US" i="1" dirty="0"/>
          </a:p>
          <a:p>
            <a:endParaRPr lang="en-US" i="1" dirty="0"/>
          </a:p>
        </p:txBody>
      </p:sp>
    </p:spTree>
    <p:extLst>
      <p:ext uri="{BB962C8B-B14F-4D97-AF65-F5344CB8AC3E}">
        <p14:creationId xmlns:p14="http://schemas.microsoft.com/office/powerpoint/2010/main" val="32000105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35877</TotalTime>
  <Words>1006</Words>
  <Application>Microsoft Macintosh PowerPoint</Application>
  <PresentationFormat>Widescreen</PresentationFormat>
  <Paragraphs>97</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Gothic</vt:lpstr>
      <vt:lpstr>Times New Roman</vt:lpstr>
      <vt:lpstr>Wingdings 3</vt:lpstr>
      <vt:lpstr>Ion Boardroom</vt:lpstr>
      <vt:lpstr>Turning over a New Leaf of International Trade:  Eco-trade Policies at the WTO </vt:lpstr>
      <vt:lpstr>Concept: eco-trade policies</vt:lpstr>
      <vt:lpstr>The current development at the WTO</vt:lpstr>
      <vt:lpstr>Question 1 do we still need “multilateral intervention”?</vt:lpstr>
      <vt:lpstr>Question 2 what type of “multilateral intervention” is needed? </vt:lpstr>
      <vt:lpstr>The WTO approach towards Eco-trade policies: time for a change</vt:lpstr>
      <vt:lpstr>Short term solution:  updated interpretation of critical WTO rules </vt:lpstr>
      <vt:lpstr>Challenges ahead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Changes</dc:title>
  <dc:creator>Michelle Zang</dc:creator>
  <cp:lastModifiedBy>Michelle Zang</cp:lastModifiedBy>
  <cp:revision>29</cp:revision>
  <dcterms:created xsi:type="dcterms:W3CDTF">2022-11-10T11:35:07Z</dcterms:created>
  <dcterms:modified xsi:type="dcterms:W3CDTF">2023-11-08T17:54:38Z</dcterms:modified>
</cp:coreProperties>
</file>